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284C"/>
    <a:srgbClr val="EE1685"/>
    <a:srgbClr val="F086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88D91A-7D88-4817-9948-8DBF366728DE}" v="10" dt="2020-01-07T20:50:35.1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59" d="100"/>
          <a:sy n="59" d="100"/>
        </p:scale>
        <p:origin x="18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1061-F14D-435D-8C86-DCAC2B3957F0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AFBD-B3B8-4DFD-8769-446737EF2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420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1061-F14D-435D-8C86-DCAC2B3957F0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AFBD-B3B8-4DFD-8769-446737EF2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059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1061-F14D-435D-8C86-DCAC2B3957F0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AFBD-B3B8-4DFD-8769-446737EF2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112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1061-F14D-435D-8C86-DCAC2B3957F0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AFBD-B3B8-4DFD-8769-446737EF2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383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1061-F14D-435D-8C86-DCAC2B3957F0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AFBD-B3B8-4DFD-8769-446737EF2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759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1061-F14D-435D-8C86-DCAC2B3957F0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AFBD-B3B8-4DFD-8769-446737EF2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36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1061-F14D-435D-8C86-DCAC2B3957F0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AFBD-B3B8-4DFD-8769-446737EF2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276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1061-F14D-435D-8C86-DCAC2B3957F0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AFBD-B3B8-4DFD-8769-446737EF2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21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1061-F14D-435D-8C86-DCAC2B3957F0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AFBD-B3B8-4DFD-8769-446737EF2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647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1061-F14D-435D-8C86-DCAC2B3957F0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AFBD-B3B8-4DFD-8769-446737EF2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367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1061-F14D-435D-8C86-DCAC2B3957F0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AFBD-B3B8-4DFD-8769-446737EF2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695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71061-F14D-435D-8C86-DCAC2B3957F0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CAFBD-B3B8-4DFD-8769-446737EF2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563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ed-technews.com/" TargetMode="External"/><Relationship Id="rId3" Type="http://schemas.openxmlformats.org/officeDocument/2006/relationships/image" Target="../media/image2.jpg"/><Relationship Id="rId7" Type="http://schemas.openxmlformats.org/officeDocument/2006/relationships/hyperlink" Target="https://www.gov.uk/search-for-trademar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orldwide.espacenet.com/patent" TargetMode="External"/><Relationship Id="rId5" Type="http://schemas.openxmlformats.org/officeDocument/2006/relationships/hyperlink" Target="https://beta.companieshouse.gov.uk/search" TargetMode="External"/><Relationship Id="rId4" Type="http://schemas.openxmlformats.org/officeDocument/2006/relationships/hyperlink" Target="https://www.linkedin.com/groups/" TargetMode="External"/><Relationship Id="rId9" Type="http://schemas.openxmlformats.org/officeDocument/2006/relationships/hyperlink" Target="https://websitebuilders.com/how-to/learn-to-search/advanced-web-search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5DCEDF9C-8CF5-4332-A25D-5A6124BA63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29" y="198224"/>
            <a:ext cx="2069024" cy="1002052"/>
          </a:xfrm>
          <a:prstGeom prst="rect">
            <a:avLst/>
          </a:prstGeom>
        </p:spPr>
      </p:pic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EB8FA386-F87A-4D87-91FF-80F8D0F9D7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7721" y="198224"/>
            <a:ext cx="1836550" cy="87304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E788F85-54A2-4CA5-B5D7-322CA1F622FE}"/>
              </a:ext>
            </a:extLst>
          </p:cNvPr>
          <p:cNvSpPr txBox="1"/>
          <p:nvPr/>
        </p:nvSpPr>
        <p:spPr>
          <a:xfrm flipH="1">
            <a:off x="2580467" y="198224"/>
            <a:ext cx="16970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1F284C"/>
                </a:solidFill>
                <a:latin typeface="Trebuchet MS" panose="020B0603020202020204" pitchFamily="34" charset="0"/>
              </a:rPr>
              <a:t>CHEAT</a:t>
            </a:r>
          </a:p>
          <a:p>
            <a:pPr algn="ctr"/>
            <a:r>
              <a:rPr lang="en-GB" sz="3600" b="1" dirty="0">
                <a:solidFill>
                  <a:srgbClr val="1F284C"/>
                </a:solidFill>
                <a:latin typeface="Trebuchet MS" panose="020B0603020202020204" pitchFamily="34" charset="0"/>
              </a:rPr>
              <a:t>SHEET</a:t>
            </a:r>
            <a:endParaRPr lang="en-GB" sz="4000" b="1" dirty="0">
              <a:solidFill>
                <a:srgbClr val="1F284C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E849247C-11EB-4E17-B80F-7F219C0B15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270675"/>
              </p:ext>
            </p:extLst>
          </p:nvPr>
        </p:nvGraphicFramePr>
        <p:xfrm>
          <a:off x="193729" y="1398553"/>
          <a:ext cx="6470542" cy="8351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0542">
                  <a:extLst>
                    <a:ext uri="{9D8B030D-6E8A-4147-A177-3AD203B41FA5}">
                      <a16:colId xmlns:a16="http://schemas.microsoft.com/office/drawing/2014/main" val="3164774828"/>
                    </a:ext>
                  </a:extLst>
                </a:gridCol>
              </a:tblGrid>
              <a:tr h="1695394">
                <a:tc>
                  <a:txBody>
                    <a:bodyPr/>
                    <a:lstStyle/>
                    <a:p>
                      <a:pPr algn="ctr"/>
                      <a:r>
                        <a:rPr lang="en-GB" sz="1400" u="sng" dirty="0">
                          <a:solidFill>
                            <a:srgbClr val="EE1685"/>
                          </a:solidFill>
                        </a:rPr>
                        <a:t>PEOPLE RELATED INFO:</a:t>
                      </a:r>
                    </a:p>
                    <a:p>
                      <a:pPr algn="just"/>
                      <a:r>
                        <a:rPr lang="en-GB" sz="1200" b="1" kern="1200" dirty="0" err="1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Linkedin</a:t>
                      </a:r>
                      <a:r>
                        <a:rPr lang="en-GB" sz="1200" b="1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groups </a:t>
                      </a:r>
                      <a:r>
                        <a:rPr lang="en-GB" sz="1200" b="0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200" b="0" dirty="0">
                          <a:solidFill>
                            <a:srgbClr val="1F284C"/>
                          </a:solidFill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https://www.linkedin.com/groups/</a:t>
                      </a:r>
                      <a:r>
                        <a:rPr lang="en-GB" sz="1200" b="0" dirty="0">
                          <a:solidFill>
                            <a:srgbClr val="1F284C"/>
                          </a:solidFill>
                        </a:rPr>
                        <a:t>) </a:t>
                      </a:r>
                      <a:r>
                        <a:rPr lang="en-GB" sz="1100" b="0" dirty="0">
                          <a:solidFill>
                            <a:srgbClr val="1F284C"/>
                          </a:solidFill>
                        </a:rPr>
                        <a:t>useful for finding folks from specific professions</a:t>
                      </a:r>
                      <a:endParaRPr lang="en-GB" sz="1200" b="0" kern="1200" dirty="0">
                        <a:solidFill>
                          <a:srgbClr val="1F28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GB" sz="1200" b="1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Advisory boards </a:t>
                      </a:r>
                      <a:r>
                        <a:rPr lang="en-GB" sz="1100" b="0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similar/ competitor companies</a:t>
                      </a:r>
                    </a:p>
                    <a:p>
                      <a:pPr algn="just"/>
                      <a:r>
                        <a:rPr lang="en-GB" sz="1200" b="1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Business school students </a:t>
                      </a:r>
                      <a:r>
                        <a:rPr lang="en-GB" sz="1100" b="0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(particularly at SBS)</a:t>
                      </a:r>
                    </a:p>
                    <a:p>
                      <a:pPr algn="just"/>
                      <a:r>
                        <a:rPr lang="en-GB" sz="1200" b="1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(Oxford) academics </a:t>
                      </a:r>
                      <a:r>
                        <a:rPr lang="en-GB" sz="1200" b="0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GB" sz="1100" b="0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particularly early career researchers</a:t>
                      </a:r>
                      <a:endParaRPr lang="en-GB" sz="1200" b="0" kern="1200" dirty="0">
                        <a:solidFill>
                          <a:srgbClr val="1F28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GB" sz="1200" b="1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University business development teams </a:t>
                      </a:r>
                      <a:r>
                        <a:rPr lang="en-GB" sz="1200" b="0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GB" sz="1100" b="0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MPLS industry partnerships /</a:t>
                      </a:r>
                      <a:r>
                        <a:rPr lang="en-GB" sz="1100" b="0" dirty="0">
                          <a:solidFill>
                            <a:srgbClr val="1F284C"/>
                          </a:solidFill>
                        </a:rPr>
                        <a:t> </a:t>
                      </a:r>
                      <a:r>
                        <a:rPr lang="en-GB" sz="1100" b="0" dirty="0" err="1">
                          <a:solidFill>
                            <a:srgbClr val="1F284C"/>
                          </a:solidFill>
                        </a:rPr>
                        <a:t>MedSci</a:t>
                      </a:r>
                      <a:r>
                        <a:rPr lang="en-GB" sz="1100" b="0" dirty="0">
                          <a:solidFill>
                            <a:srgbClr val="1F284C"/>
                          </a:solidFill>
                        </a:rPr>
                        <a:t> business development</a:t>
                      </a:r>
                      <a:endParaRPr lang="en-GB" sz="1100" b="0" kern="1200" dirty="0">
                        <a:solidFill>
                          <a:srgbClr val="1F28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GB" sz="1200" b="1" dirty="0" err="1">
                          <a:solidFill>
                            <a:srgbClr val="1F284C"/>
                          </a:solidFill>
                        </a:rPr>
                        <a:t>Linkedin</a:t>
                      </a:r>
                      <a:r>
                        <a:rPr lang="en-GB" sz="1200" b="0" dirty="0">
                          <a:solidFill>
                            <a:srgbClr val="1F284C"/>
                          </a:solidFill>
                        </a:rPr>
                        <a:t> – </a:t>
                      </a:r>
                      <a:r>
                        <a:rPr lang="en-GB" sz="1100" b="1" dirty="0">
                          <a:solidFill>
                            <a:srgbClr val="F0863E"/>
                          </a:solidFill>
                        </a:rPr>
                        <a:t>TOP TIP</a:t>
                      </a:r>
                      <a:r>
                        <a:rPr lang="en-GB" sz="1100" b="0" dirty="0">
                          <a:solidFill>
                            <a:srgbClr val="1F284C"/>
                          </a:solidFill>
                        </a:rPr>
                        <a:t>: search “Claire Smith GSK </a:t>
                      </a:r>
                      <a:r>
                        <a:rPr lang="en-GB" sz="1100" b="0" dirty="0" err="1">
                          <a:solidFill>
                            <a:srgbClr val="1F284C"/>
                          </a:solidFill>
                        </a:rPr>
                        <a:t>Linkedin</a:t>
                      </a:r>
                      <a:r>
                        <a:rPr lang="en-GB" sz="1100" b="0" dirty="0">
                          <a:solidFill>
                            <a:srgbClr val="1F284C"/>
                          </a:solidFill>
                        </a:rPr>
                        <a:t>” or “Business development manager Mercedes </a:t>
                      </a:r>
                      <a:r>
                        <a:rPr lang="en-GB" sz="1100" b="0" dirty="0" err="1">
                          <a:solidFill>
                            <a:srgbClr val="1F284C"/>
                          </a:solidFill>
                        </a:rPr>
                        <a:t>linkedin</a:t>
                      </a:r>
                      <a:r>
                        <a:rPr lang="en-GB" sz="1100" b="0" dirty="0">
                          <a:solidFill>
                            <a:srgbClr val="1F284C"/>
                          </a:solidFill>
                        </a:rPr>
                        <a:t>” via google – prevents </a:t>
                      </a:r>
                      <a:r>
                        <a:rPr lang="en-GB" sz="1100" b="0" dirty="0" err="1">
                          <a:solidFill>
                            <a:srgbClr val="1F284C"/>
                          </a:solidFill>
                        </a:rPr>
                        <a:t>linkedin</a:t>
                      </a:r>
                      <a:r>
                        <a:rPr lang="en-GB" sz="1100" b="0" dirty="0">
                          <a:solidFill>
                            <a:srgbClr val="1F284C"/>
                          </a:solidFill>
                        </a:rPr>
                        <a:t> capping the # searches you do</a:t>
                      </a:r>
                      <a:endParaRPr lang="en-GB" sz="1200" b="0" dirty="0">
                        <a:solidFill>
                          <a:srgbClr val="1F284C"/>
                        </a:solidFill>
                      </a:endParaRPr>
                    </a:p>
                    <a:p>
                      <a:pPr algn="just"/>
                      <a:r>
                        <a:rPr lang="en-GB" sz="1200" b="0" dirty="0">
                          <a:solidFill>
                            <a:srgbClr val="1F284C"/>
                          </a:solidFill>
                        </a:rPr>
                        <a:t>Company websites: </a:t>
                      </a:r>
                      <a:r>
                        <a:rPr lang="en-GB" sz="1200" b="1" dirty="0">
                          <a:solidFill>
                            <a:srgbClr val="1F284C"/>
                          </a:solidFill>
                        </a:rPr>
                        <a:t>About Us / Annual Report sections</a:t>
                      </a:r>
                      <a:endParaRPr lang="en-GB" sz="1200" b="0" dirty="0">
                        <a:solidFill>
                          <a:srgbClr val="1F284C"/>
                        </a:solidFill>
                      </a:endParaRPr>
                    </a:p>
                    <a:p>
                      <a:pPr algn="just"/>
                      <a:r>
                        <a:rPr lang="en-GB" sz="1200" b="1" dirty="0">
                          <a:solidFill>
                            <a:srgbClr val="1F284C"/>
                          </a:solidFill>
                        </a:rPr>
                        <a:t>Conference agendas/ presentations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832205"/>
                  </a:ext>
                </a:extLst>
              </a:tr>
              <a:tr h="1361616">
                <a:tc>
                  <a:txBody>
                    <a:bodyPr/>
                    <a:lstStyle/>
                    <a:p>
                      <a:pPr algn="ctr"/>
                      <a:r>
                        <a:rPr lang="en-GB" sz="1400" b="1" u="sng" kern="1200" dirty="0">
                          <a:solidFill>
                            <a:srgbClr val="EE168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INDUSTRY</a:t>
                      </a:r>
                      <a:r>
                        <a:rPr lang="en-GB" sz="1350" b="1" u="sng" kern="1200" dirty="0">
                          <a:solidFill>
                            <a:srgbClr val="EE168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u="sng" kern="1200" dirty="0">
                          <a:solidFill>
                            <a:srgbClr val="EE168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SPECIFIC</a:t>
                      </a:r>
                      <a:r>
                        <a:rPr lang="en-GB" sz="1350" b="1" u="sng" kern="1200" dirty="0">
                          <a:solidFill>
                            <a:srgbClr val="EE168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u="sng" kern="1200" dirty="0">
                          <a:solidFill>
                            <a:srgbClr val="EE168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</a:t>
                      </a:r>
                      <a:endParaRPr lang="en-GB" sz="1350" u="sng" kern="1200" dirty="0">
                        <a:solidFill>
                          <a:srgbClr val="EE168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GB" sz="1200" b="1" kern="1200" dirty="0" err="1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Linkedin</a:t>
                      </a:r>
                      <a:r>
                        <a:rPr lang="en-GB" sz="1200" b="1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groups </a:t>
                      </a:r>
                      <a:r>
                        <a:rPr lang="en-GB" sz="1200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GB" sz="1100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again, good for industry specific questions/ contacts</a:t>
                      </a:r>
                    </a:p>
                    <a:p>
                      <a:pPr algn="just"/>
                      <a:r>
                        <a:rPr lang="en-GB" sz="1200" b="1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Trades bodies / institutes </a:t>
                      </a:r>
                      <a:r>
                        <a:rPr lang="en-GB" sz="1100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accredited members e.g. B-Corporations, </a:t>
                      </a:r>
                      <a:r>
                        <a:rPr lang="en-GB" sz="1100" kern="1200" dirty="0" err="1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IMarEST</a:t>
                      </a:r>
                      <a:endParaRPr lang="en-GB" sz="1200" kern="1200" dirty="0">
                        <a:solidFill>
                          <a:srgbClr val="1F28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GB" sz="1200" b="1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Companies House </a:t>
                      </a:r>
                      <a:r>
                        <a:rPr lang="en-GB" sz="1100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100" dirty="0">
                          <a:solidFill>
                            <a:srgbClr val="1F284C"/>
                          </a:solidFill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https://beta.companieshouse.gov.uk/search</a:t>
                      </a:r>
                      <a:r>
                        <a:rPr lang="en-GB" sz="1100" dirty="0">
                          <a:solidFill>
                            <a:srgbClr val="1F284C"/>
                          </a:solidFill>
                        </a:rPr>
                        <a:t>)</a:t>
                      </a:r>
                      <a:r>
                        <a:rPr lang="en-GB" sz="1100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for directors, financials, shareholders</a:t>
                      </a:r>
                    </a:p>
                    <a:p>
                      <a:pPr algn="just"/>
                      <a:r>
                        <a:rPr lang="en-GB" sz="1200" b="1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Financial Times </a:t>
                      </a:r>
                      <a:r>
                        <a:rPr lang="en-GB" sz="1100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financials on listed comp</a:t>
                      </a:r>
                      <a:r>
                        <a:rPr lang="en-GB" sz="1200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anies</a:t>
                      </a:r>
                    </a:p>
                    <a:p>
                      <a:pPr algn="just"/>
                      <a:r>
                        <a:rPr lang="en-GB" sz="1200" b="1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Investor relations section </a:t>
                      </a:r>
                      <a:r>
                        <a:rPr lang="en-GB" sz="1100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a website - can provide annual reports, market trends, possibly email addresses</a:t>
                      </a:r>
                      <a:endParaRPr lang="en-GB" sz="1200" kern="1200" dirty="0">
                        <a:solidFill>
                          <a:srgbClr val="1F28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GB" sz="1200" b="1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Partnering page </a:t>
                      </a:r>
                      <a:r>
                        <a:rPr lang="en-GB" sz="1100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a website e.g. search “GSK partnering” to find BD teams/ approaches to partnerships</a:t>
                      </a:r>
                      <a:endParaRPr lang="en-GB" sz="1200" kern="1200" dirty="0">
                        <a:solidFill>
                          <a:srgbClr val="1F28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961172"/>
                  </a:ext>
                </a:extLst>
              </a:tr>
              <a:tr h="2002433">
                <a:tc>
                  <a:txBody>
                    <a:bodyPr/>
                    <a:lstStyle/>
                    <a:p>
                      <a:pPr algn="ctr"/>
                      <a:r>
                        <a:rPr lang="en-GB" sz="1400" b="1" u="sng" kern="1200" dirty="0">
                          <a:solidFill>
                            <a:srgbClr val="EE168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 LANDSCAPE</a:t>
                      </a:r>
                      <a:endParaRPr lang="en-GB" sz="1400" u="sng" kern="1200" dirty="0">
                        <a:solidFill>
                          <a:srgbClr val="EE168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GB" sz="1100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patents: </a:t>
                      </a:r>
                      <a:r>
                        <a:rPr lang="en-GB" sz="1200" b="1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</a:t>
                      </a:r>
                      <a:r>
                        <a:rPr lang="en-GB" sz="1200" b="1" kern="1200" dirty="0" err="1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Espacenet</a:t>
                      </a:r>
                      <a:r>
                        <a:rPr lang="en-GB" sz="1200" b="1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search tool</a:t>
                      </a:r>
                      <a:r>
                        <a:rPr lang="en-GB" sz="1200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GB" sz="1100" u="sng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https://worldwide.espacenet.com/patent</a:t>
                      </a:r>
                      <a:r>
                        <a:rPr lang="en-GB" sz="1100" u="sng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100" kern="1200" dirty="0">
                        <a:solidFill>
                          <a:srgbClr val="1F28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GB" sz="1200" b="1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scholar, google patents, SOLO</a:t>
                      </a:r>
                    </a:p>
                    <a:p>
                      <a:pPr algn="just"/>
                      <a:r>
                        <a:rPr lang="en-GB" sz="1200" b="1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 trademark search </a:t>
                      </a:r>
                      <a:r>
                        <a:rPr lang="en-GB" sz="1100" kern="1200" dirty="0" err="1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</a:t>
                      </a:r>
                      <a:r>
                        <a:rPr lang="en-GB" sz="1100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category search (</a:t>
                      </a:r>
                      <a:r>
                        <a:rPr lang="en-GB" sz="1100" dirty="0">
                          <a:solidFill>
                            <a:srgbClr val="1F284C"/>
                          </a:solidFill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https://www.gov.uk/search-for-trademark</a:t>
                      </a:r>
                      <a:r>
                        <a:rPr lang="en-GB" sz="1100" dirty="0">
                          <a:solidFill>
                            <a:srgbClr val="1F284C"/>
                          </a:solidFill>
                        </a:rPr>
                        <a:t>)</a:t>
                      </a:r>
                      <a:endParaRPr lang="en-GB" sz="1100" kern="1200" dirty="0">
                        <a:solidFill>
                          <a:srgbClr val="1F28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GB" sz="1200" b="1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Market segment reports </a:t>
                      </a:r>
                      <a:r>
                        <a:rPr lang="en-GB" sz="1100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GB" sz="1100" b="1" kern="1200" dirty="0">
                          <a:solidFill>
                            <a:srgbClr val="F0863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 TIP</a:t>
                      </a:r>
                      <a:r>
                        <a:rPr lang="en-GB" sz="1100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use keywords like CAGR / landscape/ segment/ executive summary – often gives info on industry growth, big players, sometimes a sample of the report (e.g. </a:t>
                      </a:r>
                      <a:r>
                        <a:rPr lang="en-GB" sz="1100" kern="1200" dirty="0" err="1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marketwatch</a:t>
                      </a:r>
                      <a:r>
                        <a:rPr lang="en-GB" sz="1100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just"/>
                      <a:r>
                        <a:rPr lang="en-GB" sz="1200" b="1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Conferences, seminars, tradeshows </a:t>
                      </a:r>
                      <a:r>
                        <a:rPr lang="en-GB" sz="1100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(attendees and sponsors), careers fairs, sponsored research</a:t>
                      </a:r>
                    </a:p>
                    <a:p>
                      <a:pPr algn="just"/>
                      <a:r>
                        <a:rPr lang="en-GB" sz="1200" b="1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Newspapers/ online magazines </a:t>
                      </a:r>
                      <a:r>
                        <a:rPr lang="en-GB" sz="1100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(e.g. Wired, </a:t>
                      </a:r>
                      <a:r>
                        <a:rPr lang="en-GB" sz="1100" dirty="0">
                          <a:solidFill>
                            <a:srgbClr val="1F284C"/>
                          </a:solidFill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https://www.med-technews.com/</a:t>
                      </a:r>
                      <a:r>
                        <a:rPr lang="en-GB" sz="1100" dirty="0">
                          <a:solidFill>
                            <a:srgbClr val="1F284C"/>
                          </a:solidFill>
                        </a:rPr>
                        <a:t>)</a:t>
                      </a:r>
                      <a:endParaRPr lang="en-GB" sz="1100" kern="1200" dirty="0">
                        <a:solidFill>
                          <a:srgbClr val="1F28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GB" sz="1200" b="1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Regulatory bodies </a:t>
                      </a:r>
                      <a:r>
                        <a:rPr lang="en-GB" sz="1100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e.g. MHRA</a:t>
                      </a:r>
                    </a:p>
                    <a:p>
                      <a:pPr algn="just"/>
                      <a:r>
                        <a:rPr lang="en-GB" sz="1200" b="1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“the state of….” reports </a:t>
                      </a:r>
                      <a:r>
                        <a:rPr lang="en-GB" sz="1100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e.g. robotics/ spin outs in the UK – e.g. from </a:t>
                      </a:r>
                      <a:r>
                        <a:rPr lang="en-GB" sz="1100" kern="1200" dirty="0" err="1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deloitte</a:t>
                      </a:r>
                      <a:r>
                        <a:rPr lang="en-GB" sz="1100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en-GB" sz="1100" kern="1200" dirty="0" err="1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beauhurst</a:t>
                      </a:r>
                      <a:r>
                        <a:rPr lang="en-GB" sz="1100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newspapers</a:t>
                      </a:r>
                    </a:p>
                    <a:p>
                      <a:pPr algn="just"/>
                      <a:r>
                        <a:rPr lang="en-GB" sz="1200" b="1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Similar companies: </a:t>
                      </a:r>
                      <a:r>
                        <a:rPr lang="en-GB" sz="1100" b="1" kern="1200" dirty="0">
                          <a:solidFill>
                            <a:srgbClr val="F0863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 TIP: </a:t>
                      </a:r>
                      <a:r>
                        <a:rPr lang="en-GB" sz="1100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Search for companies that tried to do what you’re doing, and find out why/how they succeeded/ exited/ failed (news articles, date of wind-up, financials etc)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704189"/>
                  </a:ext>
                </a:extLst>
              </a:tr>
              <a:tr h="1361655">
                <a:tc>
                  <a:txBody>
                    <a:bodyPr/>
                    <a:lstStyle/>
                    <a:p>
                      <a:pPr algn="ctr"/>
                      <a:r>
                        <a:rPr lang="en-GB" sz="1400" b="1" u="sng" kern="1200" dirty="0">
                          <a:solidFill>
                            <a:srgbClr val="EE168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endParaRPr lang="en-GB" sz="1400" u="sng" kern="1200" dirty="0">
                        <a:solidFill>
                          <a:srgbClr val="EE168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GB" sz="1200" b="1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Logic</a:t>
                      </a:r>
                      <a:r>
                        <a:rPr lang="en-GB" sz="1100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many search databases use logic </a:t>
                      </a:r>
                      <a:r>
                        <a:rPr lang="en-GB" sz="1100" u="sng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https://websitebuilders.com/how-to/learn-to-search/advanced-web-search/</a:t>
                      </a:r>
                      <a:endParaRPr lang="en-GB" sz="1100" kern="1200" dirty="0">
                        <a:solidFill>
                          <a:srgbClr val="1F28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GB" sz="1200" b="1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Keywords</a:t>
                      </a:r>
                      <a:r>
                        <a:rPr lang="en-GB" sz="1100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Broaden your search terms - look at other companies’ websites for thoughts</a:t>
                      </a:r>
                    </a:p>
                    <a:p>
                      <a:pPr algn="just"/>
                      <a:r>
                        <a:rPr lang="en-GB" sz="1200" b="1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scholar chrome extension </a:t>
                      </a:r>
                      <a:r>
                        <a:rPr lang="en-GB" sz="1100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reference structure</a:t>
                      </a:r>
                    </a:p>
                    <a:p>
                      <a:pPr algn="just"/>
                      <a:r>
                        <a:rPr lang="en-GB" sz="1100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a company: then “</a:t>
                      </a:r>
                      <a:r>
                        <a:rPr lang="en-GB" sz="1200" b="1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people also searched for” function </a:t>
                      </a:r>
                      <a:r>
                        <a:rPr lang="en-GB" sz="1100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show other similar companies</a:t>
                      </a:r>
                    </a:p>
                    <a:p>
                      <a:pPr algn="just"/>
                      <a:r>
                        <a:rPr lang="en-GB" sz="1200" b="1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 companies </a:t>
                      </a:r>
                      <a:r>
                        <a:rPr lang="en-GB" sz="1100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info@ email more likely to get read. </a:t>
                      </a:r>
                      <a:r>
                        <a:rPr lang="en-GB" sz="1100" b="1" kern="1200" dirty="0">
                          <a:solidFill>
                            <a:srgbClr val="F0863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 TIP</a:t>
                      </a:r>
                      <a:r>
                        <a:rPr lang="en-GB" sz="1100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pick up the phone! </a:t>
                      </a:r>
                    </a:p>
                    <a:p>
                      <a:pPr algn="just"/>
                      <a:r>
                        <a:rPr lang="en-GB" sz="1100" b="1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FT &amp; Harvard Business Review </a:t>
                      </a:r>
                      <a:r>
                        <a:rPr lang="en-GB" sz="1100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through University - can provide info on listed company financials, </a:t>
                      </a:r>
                      <a:r>
                        <a:rPr lang="en-GB" sz="1100" kern="1200" dirty="0" err="1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acquisitons</a:t>
                      </a:r>
                      <a:endParaRPr lang="en-GB" sz="1100" kern="1200" dirty="0">
                        <a:solidFill>
                          <a:srgbClr val="1F28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8854084"/>
                  </a:ext>
                </a:extLst>
              </a:tr>
              <a:tr h="1005557">
                <a:tc>
                  <a:txBody>
                    <a:bodyPr/>
                    <a:lstStyle/>
                    <a:p>
                      <a:pPr algn="ctr"/>
                      <a:r>
                        <a:rPr lang="en-GB" sz="1400" b="1" u="sng" kern="1200" dirty="0">
                          <a:solidFill>
                            <a:srgbClr val="EE168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GDPR</a:t>
                      </a:r>
                      <a:endParaRPr lang="en-GB" sz="1350" u="sng" kern="1200" dirty="0">
                        <a:solidFill>
                          <a:srgbClr val="EE168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GB" sz="1100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 careful. Ask if in doubt and err on the side of caution.</a:t>
                      </a:r>
                    </a:p>
                    <a:p>
                      <a:pPr algn="just"/>
                      <a:r>
                        <a:rPr lang="en-GB" sz="1100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company contacts lists: make a table (ask for a template) and </a:t>
                      </a:r>
                      <a:r>
                        <a:rPr lang="en-GB" sz="1100" b="1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take note of why you’re talking to this company. </a:t>
                      </a:r>
                      <a:r>
                        <a:rPr lang="en-GB" sz="1100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is </a:t>
                      </a:r>
                      <a:r>
                        <a:rPr lang="en-GB" sz="1100" b="1" u="sng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ESSENTIAL </a:t>
                      </a:r>
                      <a:r>
                        <a:rPr lang="en-GB" sz="1100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prove that you have a legitimate business interest in talking to them. </a:t>
                      </a:r>
                    </a:p>
                    <a:p>
                      <a:pPr algn="just"/>
                      <a:r>
                        <a:rPr lang="en-GB" sz="1100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N.B. if a company asks that your team doesn’t contact them again, </a:t>
                      </a:r>
                      <a:r>
                        <a:rPr lang="en-GB" sz="1100" b="1" kern="1200" dirty="0">
                          <a:solidFill>
                            <a:srgbClr val="1F28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a note and respect their request</a:t>
                      </a:r>
                      <a:endParaRPr lang="en-GB" sz="1100" kern="1200" dirty="0">
                        <a:solidFill>
                          <a:srgbClr val="1F28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8682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2825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1d6559c-4e68-4ad9-bc9a-49e4e8f0db0a" xsi:nil="true"/>
    <lcf76f155ced4ddcb4097134ff3c332f xmlns="0243ebdf-6eab-4c1d-9eaa-24157bdb123f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F8C197D2873F41879318D6CF76582D" ma:contentTypeVersion="16" ma:contentTypeDescription="Create a new document." ma:contentTypeScope="" ma:versionID="545d19b17db8b95ea5a57697cd686514">
  <xsd:schema xmlns:xsd="http://www.w3.org/2001/XMLSchema" xmlns:xs="http://www.w3.org/2001/XMLSchema" xmlns:p="http://schemas.microsoft.com/office/2006/metadata/properties" xmlns:ns2="0243ebdf-6eab-4c1d-9eaa-24157bdb123f" xmlns:ns3="4adb8be4-f0ad-4329-9c7b-04e1437227b6" xmlns:ns4="b1d6559c-4e68-4ad9-bc9a-49e4e8f0db0a" targetNamespace="http://schemas.microsoft.com/office/2006/metadata/properties" ma:root="true" ma:fieldsID="92ecbee10cce95b769d393d2473d023c" ns2:_="" ns3:_="" ns4:_="">
    <xsd:import namespace="0243ebdf-6eab-4c1d-9eaa-24157bdb123f"/>
    <xsd:import namespace="4adb8be4-f0ad-4329-9c7b-04e1437227b6"/>
    <xsd:import namespace="b1d6559c-4e68-4ad9-bc9a-49e4e8f0db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43ebdf-6eab-4c1d-9eaa-24157bdb12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dc5c492-5337-48d5-9026-bbcd8c3eeb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db8be4-f0ad-4329-9c7b-04e1437227b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d6559c-4e68-4ad9-bc9a-49e4e8f0db0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81321111-3a94-44e7-9f07-9d5bbf95cb63}" ma:internalName="TaxCatchAll" ma:showField="CatchAllData" ma:web="4adb8be4-f0ad-4329-9c7b-04e1437227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82381A-6EED-42F1-8449-517CE4590B7F}">
  <ds:schemaRefs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c19db4f0-4bc3-445c-90f7-9c352527c2a1"/>
    <ds:schemaRef ds:uri="http://purl.org/dc/dcmitype/"/>
    <ds:schemaRef ds:uri="http://purl.org/dc/terms/"/>
    <ds:schemaRef ds:uri="2ff76472-75ff-4d65-b91b-8e2aa1440d9c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b1d6559c-4e68-4ad9-bc9a-49e4e8f0db0a"/>
    <ds:schemaRef ds:uri="0243ebdf-6eab-4c1d-9eaa-24157bdb123f"/>
  </ds:schemaRefs>
</ds:datastoreItem>
</file>

<file path=customXml/itemProps2.xml><?xml version="1.0" encoding="utf-8"?>
<ds:datastoreItem xmlns:ds="http://schemas.openxmlformats.org/officeDocument/2006/customXml" ds:itemID="{613C0FD8-779F-4240-9DAE-146CC3FAC7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43ebdf-6eab-4c1d-9eaa-24157bdb123f"/>
    <ds:schemaRef ds:uri="4adb8be4-f0ad-4329-9c7b-04e1437227b6"/>
    <ds:schemaRef ds:uri="b1d6559c-4e68-4ad9-bc9a-49e4e8f0db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299F233-ECB7-4979-B0A1-37CCCC388D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6095</TotalTime>
  <Words>574</Words>
  <Application>Microsoft Office PowerPoint</Application>
  <PresentationFormat>A4 Paper (210x297 mm)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Serena de Nahlik</dc:creator>
  <cp:lastModifiedBy>Kit Bartlett</cp:lastModifiedBy>
  <cp:revision>6</cp:revision>
  <dcterms:created xsi:type="dcterms:W3CDTF">2020-01-03T15:15:57Z</dcterms:created>
  <dcterms:modified xsi:type="dcterms:W3CDTF">2022-07-12T13:55:02Z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0x010100AAF8C197D2873F41879318D6CF76582D</vt:lpwstr>
  </property>
</Properties>
</file>